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62" r:id="rId4"/>
    <p:sldId id="263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4" autoAdjust="0"/>
    <p:restoredTop sz="94660"/>
  </p:normalViewPr>
  <p:slideViewPr>
    <p:cSldViewPr>
      <p:cViewPr varScale="1">
        <p:scale>
          <a:sx n="111" d="100"/>
          <a:sy n="111" d="100"/>
        </p:scale>
        <p:origin x="16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Викладачі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Лист1!$B$2:$B$11</c:f>
              <c:numCache>
                <c:formatCode>0.00</c:formatCode>
                <c:ptCount val="10"/>
                <c:pt idx="0">
                  <c:v>0.59</c:v>
                </c:pt>
                <c:pt idx="1">
                  <c:v>0.05</c:v>
                </c:pt>
                <c:pt idx="2">
                  <c:v>-0.28000000000000003</c:v>
                </c:pt>
                <c:pt idx="3">
                  <c:v>0.56999999999999995</c:v>
                </c:pt>
                <c:pt idx="4">
                  <c:v>-0.88</c:v>
                </c:pt>
                <c:pt idx="5">
                  <c:v>-0.91</c:v>
                </c:pt>
                <c:pt idx="6">
                  <c:v>-0.19</c:v>
                </c:pt>
                <c:pt idx="7">
                  <c:v>-1.19</c:v>
                </c:pt>
                <c:pt idx="8">
                  <c:v>0.67</c:v>
                </c:pt>
                <c:pt idx="9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Студенти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Лист1!$C$2:$C$11</c:f>
              <c:numCache>
                <c:formatCode>0.00</c:formatCode>
                <c:ptCount val="10"/>
                <c:pt idx="0">
                  <c:v>0.27</c:v>
                </c:pt>
                <c:pt idx="1">
                  <c:v>-0.75</c:v>
                </c:pt>
                <c:pt idx="2">
                  <c:v>-0.56999999999999995</c:v>
                </c:pt>
                <c:pt idx="3">
                  <c:v>0.45</c:v>
                </c:pt>
                <c:pt idx="4">
                  <c:v>0.2</c:v>
                </c:pt>
                <c:pt idx="5">
                  <c:v>0.22</c:v>
                </c:pt>
                <c:pt idx="6">
                  <c:v>-7.0000000000000007E-2</c:v>
                </c:pt>
                <c:pt idx="7">
                  <c:v>-0.89</c:v>
                </c:pt>
                <c:pt idx="8">
                  <c:v>0.49</c:v>
                </c:pt>
                <c:pt idx="9">
                  <c:v>0.41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Україна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Лист1!$D$2:$D$11</c:f>
              <c:numCache>
                <c:formatCode>0.00</c:formatCode>
                <c:ptCount val="10"/>
                <c:pt idx="0">
                  <c:v>0.77</c:v>
                </c:pt>
                <c:pt idx="1">
                  <c:v>0.09</c:v>
                </c:pt>
                <c:pt idx="2">
                  <c:v>-0.02</c:v>
                </c:pt>
                <c:pt idx="3">
                  <c:v>-0.01</c:v>
                </c:pt>
                <c:pt idx="4">
                  <c:v>-0.81</c:v>
                </c:pt>
                <c:pt idx="5">
                  <c:v>-0.71</c:v>
                </c:pt>
                <c:pt idx="6">
                  <c:v>-0.3</c:v>
                </c:pt>
                <c:pt idx="7">
                  <c:v>-0.2</c:v>
                </c:pt>
                <c:pt idx="8">
                  <c:v>0.45</c:v>
                </c:pt>
                <c:pt idx="9">
                  <c:v>0.45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Західноєвропейські країни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Лист1!$E$2:$E$11</c:f>
              <c:numCache>
                <c:formatCode>0.00</c:formatCode>
                <c:ptCount val="10"/>
                <c:pt idx="0">
                  <c:v>0.35</c:v>
                </c:pt>
                <c:pt idx="1">
                  <c:v>-0.27</c:v>
                </c:pt>
                <c:pt idx="2">
                  <c:v>0.03</c:v>
                </c:pt>
                <c:pt idx="3">
                  <c:v>0.44</c:v>
                </c:pt>
                <c:pt idx="4">
                  <c:v>-0.71</c:v>
                </c:pt>
                <c:pt idx="5">
                  <c:v>-0.06</c:v>
                </c:pt>
                <c:pt idx="6">
                  <c:v>-0.54</c:v>
                </c:pt>
                <c:pt idx="7">
                  <c:v>-1.06</c:v>
                </c:pt>
                <c:pt idx="8">
                  <c:v>0.84</c:v>
                </c:pt>
                <c:pt idx="9">
                  <c:v>0.65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Скандинавські країни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Лист1!$F$2:$F$11</c:f>
              <c:numCache>
                <c:formatCode>0.00</c:formatCode>
                <c:ptCount val="10"/>
                <c:pt idx="0">
                  <c:v>-0.01</c:v>
                </c:pt>
                <c:pt idx="1">
                  <c:v>-0.12</c:v>
                </c:pt>
                <c:pt idx="2">
                  <c:v>-0.16</c:v>
                </c:pt>
                <c:pt idx="3">
                  <c:v>0.53</c:v>
                </c:pt>
                <c:pt idx="4">
                  <c:v>-0.53</c:v>
                </c:pt>
                <c:pt idx="5">
                  <c:v>0.04</c:v>
                </c:pt>
                <c:pt idx="6">
                  <c:v>-0.68</c:v>
                </c:pt>
                <c:pt idx="7">
                  <c:v>-1.03</c:v>
                </c:pt>
                <c:pt idx="8">
                  <c:v>0.94</c:v>
                </c:pt>
                <c:pt idx="9">
                  <c:v>0.68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Середземноморські країни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Лист1!$G$2:$G$11</c:f>
              <c:numCache>
                <c:formatCode>0.00</c:formatCode>
                <c:ptCount val="10"/>
                <c:pt idx="0">
                  <c:v>0.61</c:v>
                </c:pt>
                <c:pt idx="1">
                  <c:v>-0.1</c:v>
                </c:pt>
                <c:pt idx="2">
                  <c:v>0.14000000000000001</c:v>
                </c:pt>
                <c:pt idx="3">
                  <c:v>0.32</c:v>
                </c:pt>
                <c:pt idx="4">
                  <c:v>-0.79</c:v>
                </c:pt>
                <c:pt idx="5">
                  <c:v>-0.4</c:v>
                </c:pt>
                <c:pt idx="6">
                  <c:v>-0.53</c:v>
                </c:pt>
                <c:pt idx="7">
                  <c:v>-0.99</c:v>
                </c:pt>
                <c:pt idx="8">
                  <c:v>0.77</c:v>
                </c:pt>
                <c:pt idx="9">
                  <c:v>0.63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Постсоціалістичні країни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  <c:pt idx="6">
                  <c:v>ДОСЯГНЕННЯ</c:v>
                </c:pt>
                <c:pt idx="7">
                  <c:v>ВЛАДА</c:v>
                </c:pt>
                <c:pt idx="8">
                  <c:v>ДОБРОЗИЧЛИВІСТЬ</c:v>
                </c:pt>
                <c:pt idx="9">
                  <c:v>УНІВЕРСАЛІЗМ</c:v>
                </c:pt>
              </c:strCache>
            </c:strRef>
          </c:cat>
          <c:val>
            <c:numRef>
              <c:f>Лист1!$H$2:$H$11</c:f>
              <c:numCache>
                <c:formatCode>0.00</c:formatCode>
                <c:ptCount val="10"/>
                <c:pt idx="0">
                  <c:v>0.68</c:v>
                </c:pt>
                <c:pt idx="1">
                  <c:v>-0.05</c:v>
                </c:pt>
                <c:pt idx="2">
                  <c:v>0.12</c:v>
                </c:pt>
                <c:pt idx="3">
                  <c:v>0.13</c:v>
                </c:pt>
                <c:pt idx="4">
                  <c:v>-0.82</c:v>
                </c:pt>
                <c:pt idx="5">
                  <c:v>-0.57999999999999996</c:v>
                </c:pt>
                <c:pt idx="6">
                  <c:v>-0.18</c:v>
                </c:pt>
                <c:pt idx="7">
                  <c:v>-0.34</c:v>
                </c:pt>
                <c:pt idx="8">
                  <c:v>0.45</c:v>
                </c:pt>
                <c:pt idx="9">
                  <c:v>0.39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210608"/>
        <c:axId val="292211392"/>
      </c:barChart>
      <c:catAx>
        <c:axId val="29221060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 sz="1400" b="1"/>
            </a:pPr>
            <a:endParaRPr lang="ru-RU"/>
          </a:p>
        </c:txPr>
        <c:crossAx val="292211392"/>
        <c:crosses val="autoZero"/>
        <c:auto val="1"/>
        <c:lblAlgn val="ctr"/>
        <c:lblOffset val="100"/>
        <c:noMultiLvlLbl val="0"/>
      </c:catAx>
      <c:valAx>
        <c:axId val="292211392"/>
        <c:scaling>
          <c:orientation val="minMax"/>
          <c:max val="1.3"/>
          <c:min val="-1.3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92210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Викладачі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just"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Лист1!$B$2:$B$7</c:f>
              <c:numCache>
                <c:formatCode>0.00</c:formatCode>
                <c:ptCount val="6"/>
                <c:pt idx="0">
                  <c:v>0.59</c:v>
                </c:pt>
                <c:pt idx="1">
                  <c:v>0.05</c:v>
                </c:pt>
                <c:pt idx="2">
                  <c:v>-0.28000000000000003</c:v>
                </c:pt>
                <c:pt idx="3">
                  <c:v>0.56999999999999995</c:v>
                </c:pt>
                <c:pt idx="4">
                  <c:v>-0.88</c:v>
                </c:pt>
                <c:pt idx="5">
                  <c:v>-0.91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Студенти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Лист1!$C$2:$C$7</c:f>
              <c:numCache>
                <c:formatCode>0.00</c:formatCode>
                <c:ptCount val="6"/>
                <c:pt idx="0">
                  <c:v>0.27</c:v>
                </c:pt>
                <c:pt idx="1">
                  <c:v>-0.75</c:v>
                </c:pt>
                <c:pt idx="2">
                  <c:v>-0.56999999999999995</c:v>
                </c:pt>
                <c:pt idx="3">
                  <c:v>0.45</c:v>
                </c:pt>
                <c:pt idx="4">
                  <c:v>0.2</c:v>
                </c:pt>
                <c:pt idx="5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Україна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Лист1!$D$2:$D$7</c:f>
              <c:numCache>
                <c:formatCode>0.00</c:formatCode>
                <c:ptCount val="6"/>
                <c:pt idx="0">
                  <c:v>0.77</c:v>
                </c:pt>
                <c:pt idx="1">
                  <c:v>0.09</c:v>
                </c:pt>
                <c:pt idx="2">
                  <c:v>-0.02</c:v>
                </c:pt>
                <c:pt idx="3">
                  <c:v>-0.01</c:v>
                </c:pt>
                <c:pt idx="4">
                  <c:v>-0.81</c:v>
                </c:pt>
                <c:pt idx="5">
                  <c:v>-0.71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Західноєвропейські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Лист1!$E$2:$E$7</c:f>
              <c:numCache>
                <c:formatCode>0.00</c:formatCode>
                <c:ptCount val="6"/>
                <c:pt idx="0">
                  <c:v>0.35</c:v>
                </c:pt>
                <c:pt idx="1">
                  <c:v>-0.27</c:v>
                </c:pt>
                <c:pt idx="2">
                  <c:v>0.03</c:v>
                </c:pt>
                <c:pt idx="3">
                  <c:v>0.44</c:v>
                </c:pt>
                <c:pt idx="4">
                  <c:v>-0.71</c:v>
                </c:pt>
                <c:pt idx="5">
                  <c:v>-0.06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Скандинавські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Лист1!$F$2:$F$7</c:f>
              <c:numCache>
                <c:formatCode>0.00</c:formatCode>
                <c:ptCount val="6"/>
                <c:pt idx="0">
                  <c:v>-0.01</c:v>
                </c:pt>
                <c:pt idx="1">
                  <c:v>-0.12</c:v>
                </c:pt>
                <c:pt idx="2">
                  <c:v>-0.16</c:v>
                </c:pt>
                <c:pt idx="3">
                  <c:v>0.53</c:v>
                </c:pt>
                <c:pt idx="4">
                  <c:v>-0.53</c:v>
                </c:pt>
                <c:pt idx="5">
                  <c:v>0.04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Середземноморські країни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3611177599074011E-2"/>
                  <c:y val="1.955963822166176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123530665637789E-3"/>
                  <c:y val="7.4522221607180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Лист1!$G$2:$G$7</c:f>
              <c:numCache>
                <c:formatCode>0.00</c:formatCode>
                <c:ptCount val="6"/>
                <c:pt idx="0">
                  <c:v>0.61</c:v>
                </c:pt>
                <c:pt idx="1">
                  <c:v>-0.1</c:v>
                </c:pt>
                <c:pt idx="2">
                  <c:v>0.14000000000000001</c:v>
                </c:pt>
                <c:pt idx="3">
                  <c:v>0.32</c:v>
                </c:pt>
                <c:pt idx="4">
                  <c:v>-0.79</c:v>
                </c:pt>
                <c:pt idx="5">
                  <c:v>-0.4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Постсоціалістичні країни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1172942931892907E-2"/>
                  <c:y val="7.4522221607180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БЕЗПЕКА</c:v>
                </c:pt>
                <c:pt idx="1">
                  <c:v>КОНФОРМНІСТЬ</c:v>
                </c:pt>
                <c:pt idx="2">
                  <c:v>ТРАДИЦІЯ</c:v>
                </c:pt>
                <c:pt idx="3">
                  <c:v>САМОСТІЙНІСТЬ</c:v>
                </c:pt>
                <c:pt idx="4">
                  <c:v>СТИМУЛЯЦІЯ</c:v>
                </c:pt>
                <c:pt idx="5">
                  <c:v>ГЕДОНІЗМ</c:v>
                </c:pt>
              </c:strCache>
            </c:strRef>
          </c:cat>
          <c:val>
            <c:numRef>
              <c:f>Лист1!$H$2:$H$7</c:f>
              <c:numCache>
                <c:formatCode>0.00</c:formatCode>
                <c:ptCount val="6"/>
                <c:pt idx="0">
                  <c:v>0.68</c:v>
                </c:pt>
                <c:pt idx="1">
                  <c:v>-0.05</c:v>
                </c:pt>
                <c:pt idx="2">
                  <c:v>0.12</c:v>
                </c:pt>
                <c:pt idx="3">
                  <c:v>0.13</c:v>
                </c:pt>
                <c:pt idx="4">
                  <c:v>-0.82</c:v>
                </c:pt>
                <c:pt idx="5">
                  <c:v>-0.57999999999999996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212176"/>
        <c:axId val="292212568"/>
      </c:barChart>
      <c:catAx>
        <c:axId val="29221217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 sz="1400" b="1"/>
            </a:pPr>
            <a:endParaRPr lang="ru-RU"/>
          </a:p>
        </c:txPr>
        <c:crossAx val="292212568"/>
        <c:crosses val="autoZero"/>
        <c:auto val="1"/>
        <c:lblAlgn val="ctr"/>
        <c:lblOffset val="100"/>
        <c:noMultiLvlLbl val="0"/>
      </c:catAx>
      <c:valAx>
        <c:axId val="292212568"/>
        <c:scaling>
          <c:orientation val="minMax"/>
          <c:max val="0.9"/>
          <c:min val="-1.1000000000000001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92212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Викладачі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Лист1!$B$2:$B$5</c:f>
              <c:numCache>
                <c:formatCode>0.00</c:formatCode>
                <c:ptCount val="4"/>
                <c:pt idx="0">
                  <c:v>-0.19</c:v>
                </c:pt>
                <c:pt idx="1">
                  <c:v>-1.19</c:v>
                </c:pt>
                <c:pt idx="2">
                  <c:v>0.67</c:v>
                </c:pt>
                <c:pt idx="3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Студенти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Лист1!$C$2:$C$5</c:f>
              <c:numCache>
                <c:formatCode>0.00</c:formatCode>
                <c:ptCount val="4"/>
                <c:pt idx="0">
                  <c:v>-7.0000000000000007E-2</c:v>
                </c:pt>
                <c:pt idx="1">
                  <c:v>-0.89</c:v>
                </c:pt>
                <c:pt idx="2">
                  <c:v>0.49</c:v>
                </c:pt>
                <c:pt idx="3">
                  <c:v>0.41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Україна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Лист1!$D$2:$D$5</c:f>
              <c:numCache>
                <c:formatCode>0.00</c:formatCode>
                <c:ptCount val="4"/>
                <c:pt idx="0">
                  <c:v>-0.3</c:v>
                </c:pt>
                <c:pt idx="1">
                  <c:v>-0.2</c:v>
                </c:pt>
                <c:pt idx="2">
                  <c:v>0.45</c:v>
                </c:pt>
                <c:pt idx="3">
                  <c:v>0.45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Західноєвропейські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Лист1!$E$2:$E$5</c:f>
              <c:numCache>
                <c:formatCode>0.00</c:formatCode>
                <c:ptCount val="4"/>
                <c:pt idx="0">
                  <c:v>-0.54</c:v>
                </c:pt>
                <c:pt idx="1">
                  <c:v>-1.06</c:v>
                </c:pt>
                <c:pt idx="2">
                  <c:v>0.84</c:v>
                </c:pt>
                <c:pt idx="3">
                  <c:v>0.65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Скандинавські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Лист1!$F$2:$F$5</c:f>
              <c:numCache>
                <c:formatCode>0.00</c:formatCode>
                <c:ptCount val="4"/>
                <c:pt idx="0">
                  <c:v>-0.68</c:v>
                </c:pt>
                <c:pt idx="1">
                  <c:v>-1.03</c:v>
                </c:pt>
                <c:pt idx="2">
                  <c:v>0.94</c:v>
                </c:pt>
                <c:pt idx="3">
                  <c:v>0.68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Середземноморські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Лист1!$G$2:$G$5</c:f>
              <c:numCache>
                <c:formatCode>0.00</c:formatCode>
                <c:ptCount val="4"/>
                <c:pt idx="0">
                  <c:v>-0.53</c:v>
                </c:pt>
                <c:pt idx="1">
                  <c:v>-0.99</c:v>
                </c:pt>
                <c:pt idx="2">
                  <c:v>0.77</c:v>
                </c:pt>
                <c:pt idx="3">
                  <c:v>0.63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Постсоціалістичні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ДОСЯГНЕННЯ</c:v>
                </c:pt>
                <c:pt idx="1">
                  <c:v>ВЛАДА</c:v>
                </c:pt>
                <c:pt idx="2">
                  <c:v>ДОБРОЗИЧЛИВІСТЬ</c:v>
                </c:pt>
                <c:pt idx="3">
                  <c:v>УНІВЕРСАЛІЗМ</c:v>
                </c:pt>
              </c:strCache>
            </c:strRef>
          </c:cat>
          <c:val>
            <c:numRef>
              <c:f>Лист1!$H$2:$H$5</c:f>
              <c:numCache>
                <c:formatCode>0.00</c:formatCode>
                <c:ptCount val="4"/>
                <c:pt idx="0">
                  <c:v>-0.18</c:v>
                </c:pt>
                <c:pt idx="1">
                  <c:v>-0.34</c:v>
                </c:pt>
                <c:pt idx="2">
                  <c:v>0.45</c:v>
                </c:pt>
                <c:pt idx="3">
                  <c:v>0.39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213352"/>
        <c:axId val="292213744"/>
      </c:barChart>
      <c:catAx>
        <c:axId val="292213352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 sz="1400" b="1"/>
            </a:pPr>
            <a:endParaRPr lang="ru-RU"/>
          </a:p>
        </c:txPr>
        <c:crossAx val="292213744"/>
        <c:crosses val="autoZero"/>
        <c:auto val="1"/>
        <c:lblAlgn val="ctr"/>
        <c:lblOffset val="100"/>
        <c:noMultiLvlLbl val="0"/>
      </c:catAx>
      <c:valAx>
        <c:axId val="292213744"/>
        <c:scaling>
          <c:orientation val="minMax"/>
          <c:max val="1.3"/>
          <c:min val="-1.3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92213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950219367659352E-2"/>
          <c:y val="2.9646643792529088E-2"/>
          <c:w val="0.91574730690300654"/>
          <c:h val="0.504571008295943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Викладачі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Лист1!$B$2:$B$5</c:f>
              <c:numCache>
                <c:formatCode>0.00</c:formatCode>
                <c:ptCount val="4"/>
                <c:pt idx="0">
                  <c:v>0.11</c:v>
                </c:pt>
                <c:pt idx="1">
                  <c:v>-0.39</c:v>
                </c:pt>
                <c:pt idx="2">
                  <c:v>-0.68</c:v>
                </c:pt>
                <c:pt idx="3">
                  <c:v>0.86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Студенти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Лист1!$C$2:$C$5</c:f>
              <c:numCache>
                <c:formatCode>0.00</c:formatCode>
                <c:ptCount val="4"/>
                <c:pt idx="0">
                  <c:v>-0.35</c:v>
                </c:pt>
                <c:pt idx="1">
                  <c:v>0.28999999999999998</c:v>
                </c:pt>
                <c:pt idx="2">
                  <c:v>-0.47</c:v>
                </c:pt>
                <c:pt idx="3">
                  <c:v>0.44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Україна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Лист1!$D$2:$D$5</c:f>
              <c:numCache>
                <c:formatCode>0.00</c:formatCode>
                <c:ptCount val="4"/>
                <c:pt idx="0">
                  <c:v>0.28000000000000003</c:v>
                </c:pt>
                <c:pt idx="1">
                  <c:v>-0.51</c:v>
                </c:pt>
                <c:pt idx="2">
                  <c:v>-0.25</c:v>
                </c:pt>
                <c:pt idx="3">
                  <c:v>0.45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Західноєвропейські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Лист1!$E$2:$E$5</c:f>
              <c:numCache>
                <c:formatCode>0.00</c:formatCode>
                <c:ptCount val="4"/>
                <c:pt idx="0">
                  <c:v>0.03</c:v>
                </c:pt>
                <c:pt idx="1">
                  <c:v>-0.11</c:v>
                </c:pt>
                <c:pt idx="2">
                  <c:v>-0.8</c:v>
                </c:pt>
                <c:pt idx="3">
                  <c:v>0.73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Скандинавські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Лист1!$F$2:$F$5</c:f>
              <c:numCache>
                <c:formatCode>0.00</c:formatCode>
                <c:ptCount val="4"/>
                <c:pt idx="0">
                  <c:v>-0.1</c:v>
                </c:pt>
                <c:pt idx="1">
                  <c:v>0.01</c:v>
                </c:pt>
                <c:pt idx="2">
                  <c:v>-0.85</c:v>
                </c:pt>
                <c:pt idx="3">
                  <c:v>0.78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Середземноморські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just"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Лист1!$G$2:$G$5</c:f>
              <c:numCache>
                <c:formatCode>0.00</c:formatCode>
                <c:ptCount val="4"/>
                <c:pt idx="0">
                  <c:v>0.22</c:v>
                </c:pt>
                <c:pt idx="1">
                  <c:v>-0.28999999999999998</c:v>
                </c:pt>
                <c:pt idx="2">
                  <c:v>-0.76</c:v>
                </c:pt>
                <c:pt idx="3">
                  <c:v>0.69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Постсоціалістичні країни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ЗБЕРЕЖЕННЯ</c:v>
                </c:pt>
                <c:pt idx="1">
                  <c:v>ВІДКРИТІСТЬ ДО ЗМІН</c:v>
                </c:pt>
                <c:pt idx="2">
                  <c:v>САМОСТВЕРДЖЕННЯ</c:v>
                </c:pt>
                <c:pt idx="3">
                  <c:v>ВИХІД ЗА МЕЖІ ВЛАСНОГО Я</c:v>
                </c:pt>
              </c:strCache>
            </c:strRef>
          </c:cat>
          <c:val>
            <c:numRef>
              <c:f>Лист1!$H$2:$H$5</c:f>
              <c:numCache>
                <c:formatCode>0.00</c:formatCode>
                <c:ptCount val="4"/>
                <c:pt idx="0">
                  <c:v>0.25</c:v>
                </c:pt>
                <c:pt idx="1">
                  <c:v>-0.43</c:v>
                </c:pt>
                <c:pt idx="2">
                  <c:v>-0.26</c:v>
                </c:pt>
                <c:pt idx="3">
                  <c:v>0.41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214528"/>
        <c:axId val="292214920"/>
      </c:barChart>
      <c:catAx>
        <c:axId val="29221452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txPr>
          <a:bodyPr rot="-5400000" vert="horz" anchor="t" anchorCtr="0"/>
          <a:lstStyle/>
          <a:p>
            <a:pPr>
              <a:defRPr sz="1400" b="1"/>
            </a:pPr>
            <a:endParaRPr lang="ru-RU"/>
          </a:p>
        </c:txPr>
        <c:crossAx val="292214920"/>
        <c:crosses val="autoZero"/>
        <c:auto val="0"/>
        <c:lblAlgn val="ctr"/>
        <c:lblOffset val="100"/>
        <c:noMultiLvlLbl val="0"/>
      </c:catAx>
      <c:valAx>
        <c:axId val="292214920"/>
        <c:scaling>
          <c:orientation val="minMax"/>
          <c:max val="1"/>
          <c:min val="-1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92214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03492604925779E-2"/>
          <c:y val="5.0853258851997478E-2"/>
          <c:w val="0.91989203401824227"/>
          <c:h val="0.92579735292569831"/>
        </c:manualLayout>
      </c:layout>
      <c:scatterChart>
        <c:scatterStyle val="lineMarker"/>
        <c:varyColors val="0"/>
        <c:ser>
          <c:idx val="0"/>
          <c:order val="0"/>
          <c:tx>
            <c:strRef>
              <c:f>Лист1!$A$10</c:f>
              <c:strCache>
                <c:ptCount val="1"/>
                <c:pt idx="0">
                  <c:v>Викладачі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Лист1!$B$10</c:f>
              <c:numCache>
                <c:formatCode>0.00</c:formatCode>
                <c:ptCount val="1"/>
                <c:pt idx="0">
                  <c:v>-0.32</c:v>
                </c:pt>
              </c:numCache>
            </c:numRef>
          </c:xVal>
          <c:yVal>
            <c:numRef>
              <c:f>Лист1!$C$10</c:f>
              <c:numCache>
                <c:formatCode>0.00</c:formatCode>
                <c:ptCount val="1"/>
                <c:pt idx="0">
                  <c:v>1.39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Лист1!$A$11</c:f>
              <c:strCache>
                <c:ptCount val="1"/>
                <c:pt idx="0">
                  <c:v>Студенти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Лист1!$B$11</c:f>
              <c:numCache>
                <c:formatCode>0.00</c:formatCode>
                <c:ptCount val="1"/>
                <c:pt idx="0">
                  <c:v>0.36</c:v>
                </c:pt>
              </c:numCache>
            </c:numRef>
          </c:xVal>
          <c:yVal>
            <c:numRef>
              <c:f>Лист1!$C$11</c:f>
              <c:numCache>
                <c:formatCode>0.00</c:formatCode>
                <c:ptCount val="1"/>
                <c:pt idx="0">
                  <c:v>0.92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Лист1!$A$12</c:f>
              <c:strCache>
                <c:ptCount val="1"/>
                <c:pt idx="0">
                  <c:v>Україна</c:v>
                </c:pt>
              </c:strCache>
            </c:strRef>
          </c:tx>
          <c:spPr>
            <a:ln w="28575"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Лист1!$B$12</c:f>
              <c:numCache>
                <c:formatCode>0.00</c:formatCode>
                <c:ptCount val="1"/>
                <c:pt idx="0">
                  <c:v>-0.4</c:v>
                </c:pt>
              </c:numCache>
            </c:numRef>
          </c:xVal>
          <c:yVal>
            <c:numRef>
              <c:f>Лист1!$C$12</c:f>
              <c:numCache>
                <c:formatCode>0.00</c:formatCode>
                <c:ptCount val="1"/>
                <c:pt idx="0">
                  <c:v>0.83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Лист1!$A$13</c:f>
              <c:strCache>
                <c:ptCount val="1"/>
                <c:pt idx="0">
                  <c:v>Західноєвропейські країни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Лист1!$B$13</c:f>
              <c:numCache>
                <c:formatCode>0.00</c:formatCode>
                <c:ptCount val="1"/>
                <c:pt idx="0">
                  <c:v>-0.06</c:v>
                </c:pt>
              </c:numCache>
            </c:numRef>
          </c:xVal>
          <c:yVal>
            <c:numRef>
              <c:f>Лист1!$C$13</c:f>
              <c:numCache>
                <c:formatCode>0.00</c:formatCode>
                <c:ptCount val="1"/>
                <c:pt idx="0">
                  <c:v>1.23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Лист1!$A$14</c:f>
              <c:strCache>
                <c:ptCount val="1"/>
                <c:pt idx="0">
                  <c:v>Скандинавські країни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Лист1!$B$14</c:f>
              <c:numCache>
                <c:formatCode>0.00</c:formatCode>
                <c:ptCount val="1"/>
                <c:pt idx="0">
                  <c:v>0.06</c:v>
                </c:pt>
              </c:numCache>
            </c:numRef>
          </c:xVal>
          <c:yVal>
            <c:numRef>
              <c:f>Лист1!$C$14</c:f>
              <c:numCache>
                <c:formatCode>0.00</c:formatCode>
                <c:ptCount val="1"/>
                <c:pt idx="0">
                  <c:v>1.28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Лист1!$A$15</c:f>
              <c:strCache>
                <c:ptCount val="1"/>
                <c:pt idx="0">
                  <c:v>Середземноморські країни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</c:marker>
          <c:dLbls>
            <c:dLbl>
              <c:idx val="0"/>
              <c:layout>
                <c:manualLayout>
                  <c:x val="-0.1859822131875237"/>
                  <c:y val="0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l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Лист1!$B$15</c:f>
              <c:numCache>
                <c:formatCode>0.00</c:formatCode>
                <c:ptCount val="1"/>
                <c:pt idx="0">
                  <c:v>-0.25</c:v>
                </c:pt>
              </c:numCache>
            </c:numRef>
          </c:xVal>
          <c:yVal>
            <c:numRef>
              <c:f>Лист1!$C$15</c:f>
              <c:numCache>
                <c:formatCode>0.00</c:formatCode>
                <c:ptCount val="1"/>
                <c:pt idx="0">
                  <c:v>1.21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Лист1!$A$16</c:f>
              <c:strCache>
                <c:ptCount val="1"/>
                <c:pt idx="0">
                  <c:v>Постсоціалістичні країни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Лист1!$B$16</c:f>
              <c:numCache>
                <c:formatCode>0.00</c:formatCode>
                <c:ptCount val="1"/>
                <c:pt idx="0">
                  <c:v>-0.34</c:v>
                </c:pt>
              </c:numCache>
            </c:numRef>
          </c:xVal>
          <c:yVal>
            <c:numRef>
              <c:f>Лист1!$C$16</c:f>
              <c:numCache>
                <c:formatCode>0.00</c:formatCode>
                <c:ptCount val="1"/>
                <c:pt idx="0">
                  <c:v>0.83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2215704"/>
        <c:axId val="292216096"/>
      </c:scatterChart>
      <c:valAx>
        <c:axId val="292215704"/>
        <c:scaling>
          <c:orientation val="minMax"/>
          <c:max val="0.4"/>
          <c:min val="-0.5"/>
        </c:scaling>
        <c:delete val="0"/>
        <c:axPos val="b"/>
        <c:numFmt formatCode="0.00" sourceLinked="1"/>
        <c:majorTickMark val="in"/>
        <c:minorTickMark val="none"/>
        <c:tickLblPos val="high"/>
        <c:spPr>
          <a:ln w="34925" cmpd="sng">
            <a:solidFill>
              <a:schemeClr val="tx1"/>
            </a:solidFill>
            <a:headEnd type="triangle" w="lg" len="med"/>
            <a:tailEnd type="triangle" w="lg" len="med"/>
          </a:ln>
        </c:spPr>
        <c:txPr>
          <a:bodyPr/>
          <a:lstStyle/>
          <a:p>
            <a:pPr>
              <a:defRPr b="1"/>
            </a:pPr>
            <a:endParaRPr lang="ru-RU"/>
          </a:p>
        </c:txPr>
        <c:crossAx val="292216096"/>
        <c:crossesAt val="0"/>
        <c:crossBetween val="midCat"/>
      </c:valAx>
      <c:valAx>
        <c:axId val="292216096"/>
        <c:scaling>
          <c:orientation val="minMax"/>
          <c:max val="1.7"/>
          <c:min val="-0.55000000000000004"/>
        </c:scaling>
        <c:delete val="0"/>
        <c:axPos val="l"/>
        <c:numFmt formatCode="0.00" sourceLinked="1"/>
        <c:majorTickMark val="out"/>
        <c:minorTickMark val="none"/>
        <c:tickLblPos val="low"/>
        <c:spPr>
          <a:ln w="34925" cmpd="sng">
            <a:solidFill>
              <a:schemeClr val="tx1"/>
            </a:solidFill>
            <a:headEnd type="triangle" w="lg" len="med"/>
            <a:tailEnd type="triangle" w="lg" len="med"/>
          </a:ln>
        </c:spPr>
        <c:txPr>
          <a:bodyPr/>
          <a:lstStyle/>
          <a:p>
            <a:pPr>
              <a:defRPr sz="1100" b="1"/>
            </a:pPr>
            <a:endParaRPr lang="ru-RU"/>
          </a:p>
        </c:txPr>
        <c:crossAx val="292215704"/>
        <c:crossesAt val="0"/>
        <c:crossBetween val="midCat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0.06306</cdr:x>
      <cdr:y>0.7561</cdr:y>
    </cdr:from>
    <cdr:to>
      <cdr:x>0.19607</cdr:x>
      <cdr:y>0.80301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504056" y="4464496"/>
          <a:ext cx="1063112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ЗБЕРЕЖЕННЯ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0.75676</cdr:x>
      <cdr:y>0.76829</cdr:y>
    </cdr:from>
    <cdr:to>
      <cdr:x>0.96598</cdr:x>
      <cdr:y>0.8152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6048672" y="4536504"/>
          <a:ext cx="1672317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ВІДКРИТІСТЬ ДО ЗМІН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0.36937</cdr:x>
      <cdr:y>0.91463</cdr:y>
    </cdr:from>
    <cdr:to>
      <cdr:x>0.56757</cdr:x>
      <cdr:y>0.96155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952328" y="5400600"/>
          <a:ext cx="1584176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САМОСТВЕРДЖЕННЯ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0.40541</cdr:x>
      <cdr:y>0.06098</cdr:y>
    </cdr:from>
    <cdr:to>
      <cdr:x>0.57454</cdr:x>
      <cdr:y>0.13916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3240360" y="360040"/>
          <a:ext cx="1351872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ВИХІД ЗА МЕЖІ ВЛАСНОГО «Я»</a:t>
          </a:r>
          <a:endParaRPr lang="ru-RU" sz="12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98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3630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397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069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588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55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5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99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6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86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19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37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56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3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9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798F2-AB92-4ECD-B307-83C5EFB1A480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AAA2DC-C449-4840-8D02-CE8E05ACE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3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84175"/>
          </a:xfrm>
        </p:spPr>
        <p:txBody>
          <a:bodyPr/>
          <a:lstStyle/>
          <a:p>
            <a:r>
              <a:rPr lang="uk-UA" sz="3600" dirty="0"/>
              <a:t>Соціологічне </a:t>
            </a:r>
            <a:r>
              <a:rPr lang="uk-UA" sz="3600" dirty="0" smtClean="0"/>
              <a:t>дослідження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00800" cy="4370040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 smtClean="0"/>
              <a:t>«</a:t>
            </a:r>
            <a:r>
              <a:rPr lang="uk-UA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Життєві цінності співробітників та студентів Київського університету імені Бориса Грінченка у порівнянні з загальноукраїнським та європейським контекстом </a:t>
            </a:r>
            <a:endParaRPr lang="ru-RU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76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603177620"/>
              </p:ext>
            </p:extLst>
          </p:nvPr>
        </p:nvGraphicFramePr>
        <p:xfrm>
          <a:off x="899592" y="1124744"/>
          <a:ext cx="78488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09" y="5855189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22285" y="3077235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низька значущість цінності</a:t>
            </a:r>
            <a:endParaRPr lang="ru-RU" sz="1050" b="1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22284" y="1637073"/>
            <a:ext cx="14401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висока значущість цінності</a:t>
            </a:r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347135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101675894"/>
              </p:ext>
            </p:extLst>
          </p:nvPr>
        </p:nvGraphicFramePr>
        <p:xfrm>
          <a:off x="571918" y="548680"/>
          <a:ext cx="8397510" cy="5112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09" y="5855189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-454204" y="2963523"/>
            <a:ext cx="16447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низька значущість цінності</a:t>
            </a:r>
            <a:endParaRPr lang="ru-RU" sz="1050" b="1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-423900" y="1349043"/>
            <a:ext cx="158417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висока значущість цінності</a:t>
            </a:r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404468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124478718"/>
              </p:ext>
            </p:extLst>
          </p:nvPr>
        </p:nvGraphicFramePr>
        <p:xfrm>
          <a:off x="899592" y="1124744"/>
          <a:ext cx="78488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09" y="5855189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22285" y="3077235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низька значущість цінності</a:t>
            </a:r>
            <a:endParaRPr lang="ru-RU" sz="1050" b="1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22284" y="1637073"/>
            <a:ext cx="14401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висока значущість цінності</a:t>
            </a:r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25791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192009512"/>
              </p:ext>
            </p:extLst>
          </p:nvPr>
        </p:nvGraphicFramePr>
        <p:xfrm>
          <a:off x="611569" y="641295"/>
          <a:ext cx="8064887" cy="5213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09" y="5949280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-324676" y="2737803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низька значущість цінності</a:t>
            </a:r>
            <a:endParaRPr lang="ru-RU" sz="1050" b="1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-316259" y="1153625"/>
            <a:ext cx="14401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 smtClean="0"/>
              <a:t>Відносно висока значущість цінності</a:t>
            </a:r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80221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32511801"/>
              </p:ext>
            </p:extLst>
          </p:nvPr>
        </p:nvGraphicFramePr>
        <p:xfrm>
          <a:off x="683568" y="620688"/>
          <a:ext cx="799288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2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064896" cy="542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Положення викладачів і студентів Київського університету імені Бориса Грінченка, населення України та груп країн Європи в просторі ціннісних осей «збереження – відкритість до змін» і «самоствердження – вихід за межі власного «Я» свідчить про наступне:</a:t>
            </a:r>
            <a:endParaRPr lang="ru-RU" sz="16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Жодна з досліджуваних груп не орієнтована на цінності самоствердження. Всі різною мірою орієнтовані на «вихід за межі власного «Я». На цінності «збереження» орієнтовані Україна та інші Постсоціалістичні країни разом з країнами Середземномор’я та Західної Європи. А на «відкритість до змін» орієнтуються Скандинавські країни.</a:t>
            </a:r>
            <a:endParaRPr lang="ru-RU" sz="16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В результаті Україна і інші Постсоціалістичні країни прагнучи «збереження» найбільше схильні турбуватися про інших у порівнянні з іншими країнами найменше. І зменшення спрямування у бік «збереження» обертається ростом спрямованості на «вихід за межі власного «Я» в країнах Середземномор’я і Західної Європи. А в Скандинавських країнах переорієнтація у бік «відкритості до змін» супроводжується подальшим зростанням спрямованості на «вихід за межі власного «Я», що робить ці країни особливо привабливими для життя.</a:t>
            </a:r>
            <a:endParaRPr lang="ru-RU" sz="16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Викладачі Київського університету імені Бориса Грінченка демонструють найвищу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з поміж усіх порівнюваних груп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спрямованість на «вихід за межі власного «Я»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і орієнтацію на «збереження»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, котра менша за Україну і інші Постсоціалістичні країни, але більша за Середземноморські і Західноєвропейські країни.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Серед Студентів Київського університету імені Бориса Грінченка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спостерігається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більша за Скандинавські країни «відкритість до змін»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і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спрямованість на «вихід за межі власного «Я»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, що нижча ніж у Викладачів, Середземноморських і Західноєвропейських країн, але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вища за Україну і інші Постсоціалістичні країни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.</a:t>
            </a:r>
            <a:endParaRPr lang="ru-RU" sz="1600" dirty="0">
              <a:effectLst/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67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323</TotalTime>
  <Words>341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Trebuchet MS</vt:lpstr>
      <vt:lpstr>Wingdings 3</vt:lpstr>
      <vt:lpstr>Грань</vt:lpstr>
      <vt:lpstr>Соціологічне дослідження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Юзер</dc:creator>
  <cp:lastModifiedBy>LUCKY</cp:lastModifiedBy>
  <cp:revision>50</cp:revision>
  <dcterms:created xsi:type="dcterms:W3CDTF">2014-01-12T18:52:48Z</dcterms:created>
  <dcterms:modified xsi:type="dcterms:W3CDTF">2014-04-17T22:07:41Z</dcterms:modified>
</cp:coreProperties>
</file>